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4" r:id="rId5"/>
    <p:sldMasterId id="2147483676" r:id="rId6"/>
  </p:sldMasterIdLst>
  <p:sldIdLst>
    <p:sldId id="270" r:id="rId7"/>
    <p:sldId id="286" r:id="rId8"/>
    <p:sldId id="288" r:id="rId9"/>
    <p:sldId id="271" r:id="rId10"/>
    <p:sldId id="278" r:id="rId11"/>
    <p:sldId id="293" r:id="rId12"/>
    <p:sldId id="279" r:id="rId13"/>
    <p:sldId id="280" r:id="rId14"/>
    <p:sldId id="294" r:id="rId15"/>
    <p:sldId id="291" r:id="rId16"/>
    <p:sldId id="292" r:id="rId17"/>
  </p:sldIdLst>
  <p:sldSz cx="13004800" cy="9753600"/>
  <p:notesSz cx="6799263" cy="9929813"/>
  <p:defaultTextStyle>
    <a:defPPr>
      <a:defRPr lang="nl-NL"/>
    </a:defPPr>
    <a:lvl1pPr marL="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C9"/>
    <a:srgbClr val="82D251"/>
    <a:srgbClr val="E0EED4"/>
    <a:srgbClr val="66FF33"/>
    <a:srgbClr val="1966FF"/>
    <a:srgbClr val="CCEAE5"/>
    <a:srgbClr val="00947D"/>
    <a:srgbClr val="78B324"/>
    <a:srgbClr val="ACD5F0"/>
    <a:srgbClr val="E5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0D896C-634D-4BAB-97F1-C2EC01919A38}" v="291" dt="2021-02-22T15:54:36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6740" autoAdjust="0"/>
  </p:normalViewPr>
  <p:slideViewPr>
    <p:cSldViewPr showGuides="1">
      <p:cViewPr varScale="1">
        <p:scale>
          <a:sx n="48" d="100"/>
          <a:sy n="48" d="100"/>
        </p:scale>
        <p:origin x="1470" y="5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3.1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3.1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3 Water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H3</a:t>
            </a:r>
          </a:p>
        </p:txBody>
      </p:sp>
    </p:spTree>
    <p:extLst>
      <p:ext uri="{BB962C8B-B14F-4D97-AF65-F5344CB8AC3E}">
        <p14:creationId xmlns:p14="http://schemas.microsoft.com/office/powerpoint/2010/main" val="82797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213282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 hasCustomPrompt="1"/>
          </p:nvPr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0" marR="0" lvl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© Noordhoff Uitgevers 2017</a:t>
            </a:r>
          </a:p>
        </p:txBody>
      </p:sp>
    </p:spTree>
    <p:extLst>
      <p:ext uri="{BB962C8B-B14F-4D97-AF65-F5344CB8AC3E}">
        <p14:creationId xmlns:p14="http://schemas.microsoft.com/office/powerpoint/2010/main" val="244326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6352"/>
            <a:ext cx="8033227" cy="50044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123365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855629" y="240867"/>
            <a:ext cx="8076772" cy="6014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3022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2" y="241800"/>
            <a:ext cx="8123228" cy="630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078960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772400" y="1997074"/>
            <a:ext cx="57600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877888" y="1997075"/>
            <a:ext cx="5624512" cy="7016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1973" y="232157"/>
            <a:ext cx="8125427" cy="61884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483153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266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2973" y="2660914"/>
            <a:ext cx="7599039" cy="490451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Paragraaf 3.1 t/m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888" y="3402684"/>
            <a:ext cx="7604124" cy="55354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Paragraaf 3.1 Titel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 hasCustomPrompt="1"/>
          </p:nvPr>
        </p:nvSpPr>
        <p:spPr>
          <a:xfrm>
            <a:off x="882974" y="1906800"/>
            <a:ext cx="7599039" cy="4577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3 Water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877888" y="358849"/>
            <a:ext cx="7604124" cy="436462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4GT H3</a:t>
            </a:r>
          </a:p>
        </p:txBody>
      </p:sp>
    </p:spTree>
    <p:extLst>
      <p:ext uri="{BB962C8B-B14F-4D97-AF65-F5344CB8AC3E}">
        <p14:creationId xmlns:p14="http://schemas.microsoft.com/office/powerpoint/2010/main" val="317770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11637963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434204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6" name="Rechthoek 5"/>
          <p:cNvSpPr/>
          <p:nvPr userDrawn="1"/>
        </p:nvSpPr>
        <p:spPr>
          <a:xfrm>
            <a:off x="877887" y="1997075"/>
            <a:ext cx="11653837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715019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7400" y="1036855"/>
            <a:ext cx="11655000" cy="464945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93762" y="1997074"/>
            <a:ext cx="5623200" cy="7016751"/>
          </a:xfrm>
          <a:prstGeom prst="rect">
            <a:avLst/>
          </a:prstGeom>
        </p:spPr>
        <p:txBody>
          <a:bodyPr/>
          <a:lstStyle>
            <a:lvl1pPr marL="216000" indent="-216000">
              <a:lnSpc>
                <a:spcPts val="2800"/>
              </a:lnSpc>
              <a:buFont typeface="Arial" panose="020B0604020202020204" pitchFamily="34" charset="0"/>
              <a:buChar char="•"/>
              <a:defRPr sz="2600" baseline="0"/>
            </a:lvl1pPr>
            <a:lvl2pPr marL="63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200"/>
            </a:lvl2pPr>
            <a:lvl3pPr marL="1080000" indent="-216000">
              <a:lnSpc>
                <a:spcPts val="2800"/>
              </a:lnSpc>
              <a:buFont typeface="Arial" panose="020B0604020202020204" pitchFamily="34" charset="0"/>
              <a:buChar char="•"/>
              <a:defRPr sz="2000"/>
            </a:lvl3pPr>
            <a:lvl4pPr marL="144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4pPr>
            <a:lvl5pPr marL="1800000" indent="-216000">
              <a:lnSpc>
                <a:spcPts val="28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6908525" y="1997075"/>
            <a:ext cx="5623200" cy="701675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54173" y="234964"/>
            <a:ext cx="8168227" cy="59183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3836394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742400" y="9250572"/>
            <a:ext cx="2520000" cy="5076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13635" y="0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0" name="Rechthoek 9"/>
          <p:cNvSpPr/>
          <p:nvPr userDrawn="1"/>
        </p:nvSpPr>
        <p:spPr>
          <a:xfrm>
            <a:off x="742400" y="2519089"/>
            <a:ext cx="7873200" cy="78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5250" algn="l"/>
            <a:endParaRPr lang="nl-NL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nd hoek zelfde zijde rechthoek 11"/>
          <p:cNvSpPr/>
          <p:nvPr userDrawn="1"/>
        </p:nvSpPr>
        <p:spPr>
          <a:xfrm>
            <a:off x="742400" y="1734290"/>
            <a:ext cx="7873200" cy="784800"/>
          </a:xfrm>
          <a:prstGeom prst="round2SameRect">
            <a:avLst>
              <a:gd name="adj1" fmla="val 10599"/>
              <a:gd name="adj2" fmla="val 0"/>
            </a:avLst>
          </a:prstGeom>
          <a:solidFill>
            <a:srgbClr val="1966FF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95250" algn="l"/>
            <a:endParaRPr lang="nl-NL" sz="2800" dirty="0"/>
          </a:p>
        </p:txBody>
      </p:sp>
      <p:sp>
        <p:nvSpPr>
          <p:cNvPr id="13" name="Rond hoek zelfde zijde rechthoek 12"/>
          <p:cNvSpPr/>
          <p:nvPr userDrawn="1"/>
        </p:nvSpPr>
        <p:spPr>
          <a:xfrm rot="10800000">
            <a:off x="742400" y="3301800"/>
            <a:ext cx="7873200" cy="784800"/>
          </a:xfrm>
          <a:prstGeom prst="round2SameRect">
            <a:avLst>
              <a:gd name="adj1" fmla="val 9992"/>
              <a:gd name="adj2" fmla="val 0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rtlCol="0" anchor="ctr" anchorCtr="0">
            <a:scene3d>
              <a:camera prst="orthographicFront"/>
              <a:lightRig rig="threePt" dir="t"/>
            </a:scene3d>
          </a:bodyPr>
          <a:lstStyle/>
          <a:p>
            <a:pPr algn="ctr"/>
            <a:endParaRPr lang="nl-NL" dirty="0"/>
          </a:p>
        </p:txBody>
      </p:sp>
      <p:sp>
        <p:nvSpPr>
          <p:cNvPr id="22" name="Tijdelijke aanduiding voor tekst 20"/>
          <p:cNvSpPr txBox="1">
            <a:spLocks/>
          </p:cNvSpPr>
          <p:nvPr userDrawn="1"/>
        </p:nvSpPr>
        <p:spPr>
          <a:xfrm>
            <a:off x="967075" y="9376463"/>
            <a:ext cx="2070325" cy="315337"/>
          </a:xfrm>
          <a:prstGeom prst="rect">
            <a:avLst/>
          </a:prstGeom>
        </p:spPr>
        <p:txBody>
          <a:bodyPr/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© Noordhoff Uitgevers 2019</a:t>
            </a:r>
          </a:p>
          <a:p>
            <a:endParaRPr lang="nl-NL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None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343" userDrawn="1">
          <p15:clr>
            <a:srgbClr val="F26B43"/>
          </p15:clr>
        </p15:guide>
        <p15:guide id="2" pos="5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6000" t="1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F12EB20E-2B55-4E6D-95B1-553F759919BD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1416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75" r:id="rId2"/>
    <p:sldLayoutId id="2147483707" r:id="rId3"/>
    <p:sldLayoutId id="2147483708" r:id="rId4"/>
    <p:sldLayoutId id="2147483709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l="-6000" t="1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1004954"/>
            <a:ext cx="13004800" cy="875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7" name="Rechthoek 6"/>
          <p:cNvSpPr/>
          <p:nvPr userDrawn="1"/>
        </p:nvSpPr>
        <p:spPr>
          <a:xfrm>
            <a:off x="0" y="9250572"/>
            <a:ext cx="13004800" cy="50760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1"/>
            <a:ext cx="13004800" cy="10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048" tIns="65024" rIns="130048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3641"/>
          </a:p>
        </p:txBody>
      </p:sp>
      <p:sp>
        <p:nvSpPr>
          <p:cNvPr id="11" name="Rechthoek 10"/>
          <p:cNvSpPr/>
          <p:nvPr userDrawn="1"/>
        </p:nvSpPr>
        <p:spPr>
          <a:xfrm>
            <a:off x="0" y="1016559"/>
            <a:ext cx="13004800" cy="507600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65024" rIns="0" bIns="650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nl-NL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348139" y="389693"/>
            <a:ext cx="3150000" cy="347107"/>
          </a:xfrm>
          <a:prstGeom prst="rect">
            <a:avLst/>
          </a:prstGeom>
        </p:spPr>
      </p:pic>
      <p:sp>
        <p:nvSpPr>
          <p:cNvPr id="10" name="Tijdelijke aanduiding voor tekst 12">
            <a:extLst>
              <a:ext uri="{FF2B5EF4-FFF2-40B4-BE49-F238E27FC236}">
                <a16:creationId xmlns:a16="http://schemas.microsoft.com/office/drawing/2014/main" id="{9EEA6075-E802-4635-B09D-DDFEC2450374}"/>
              </a:ext>
            </a:extLst>
          </p:cNvPr>
          <p:cNvSpPr txBox="1">
            <a:spLocks/>
          </p:cNvSpPr>
          <p:nvPr userDrawn="1"/>
        </p:nvSpPr>
        <p:spPr>
          <a:xfrm>
            <a:off x="854173" y="9286800"/>
            <a:ext cx="2159662" cy="363963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1300460" rtl="0" eaLnBrk="1" fontAlgn="auto" latinLnBrk="0" hangingPunct="1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/>
              <a:t>© Noordhoff Uitgevers 2019</a:t>
            </a:r>
          </a:p>
        </p:txBody>
      </p:sp>
    </p:spTree>
    <p:extLst>
      <p:ext uri="{BB962C8B-B14F-4D97-AF65-F5344CB8AC3E}">
        <p14:creationId xmlns:p14="http://schemas.microsoft.com/office/powerpoint/2010/main" val="85577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93" r:id="rId2"/>
    <p:sldLayoutId id="2147483692" r:id="rId3"/>
    <p:sldLayoutId id="2147483691" r:id="rId4"/>
    <p:sldLayoutId id="2147483710" r:id="rId5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77888" y="2626800"/>
            <a:ext cx="7604124" cy="553547"/>
          </a:xfrm>
        </p:spPr>
        <p:txBody>
          <a:bodyPr/>
          <a:lstStyle/>
          <a:p>
            <a:r>
              <a:rPr lang="nl-NL" dirty="0"/>
              <a:t>Paragraaf 3.9 Waterproblemen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F2442A7-B8F6-45D3-B1D2-C262F808D4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4GT H3</a:t>
            </a:r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BF7C6A08-BB53-4350-81E9-E157EE093BC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82650" y="1906588"/>
            <a:ext cx="7599363" cy="4587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nl-NL" dirty="0"/>
              <a:t>3 Water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D617FDE-D9FF-45DB-8C94-359C8B827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" y="44630"/>
            <a:ext cx="12822238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00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3.9 Waterproblemen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6407BF2-DE1D-4A2A-B1CB-B2E05B1A7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7472"/>
            <a:ext cx="6664209" cy="4489328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39D18D1-0392-4EC2-8CCE-6BC35D76C4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249"/>
          <a:stretch/>
        </p:blipFill>
        <p:spPr>
          <a:xfrm>
            <a:off x="6712743" y="27472"/>
            <a:ext cx="6352748" cy="4469502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56394DD-3898-4708-9D34-7B4F1C5C2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0" y="5012074"/>
            <a:ext cx="12876280" cy="398072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05BD5AE-091A-450C-8869-5E33AB585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47" y="6365876"/>
            <a:ext cx="1448049" cy="139065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98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FA194ACA-3945-41E5-A946-74C7556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3.9 Waterproblemen</a:t>
            </a:r>
          </a:p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2A3547-07FA-4ADC-BE6F-57C5911AE4A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endParaRPr lang="nl-NL" sz="4000" dirty="0"/>
          </a:p>
          <a:p>
            <a:pPr marL="0" indent="0">
              <a:buNone/>
            </a:pPr>
            <a:r>
              <a:rPr lang="nl-NL" sz="4000" dirty="0"/>
              <a:t>- Lezen </a:t>
            </a:r>
            <a:r>
              <a:rPr lang="nl-NL" sz="4000" dirty="0" err="1"/>
              <a:t>blz</a:t>
            </a:r>
            <a:r>
              <a:rPr lang="nl-NL" sz="4000" dirty="0"/>
              <a:t> 94 &amp; 95 in je tekstboek.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Maken </a:t>
            </a:r>
            <a:r>
              <a:rPr lang="nl-NL" sz="4000" dirty="0">
                <a:solidFill>
                  <a:srgbClr val="FF0000"/>
                </a:solidFill>
              </a:rPr>
              <a:t>opdracht 1 t/m 8 </a:t>
            </a:r>
            <a:r>
              <a:rPr lang="nl-NL" sz="4000" dirty="0"/>
              <a:t>in je </a:t>
            </a:r>
            <a:r>
              <a:rPr lang="nl-NL" sz="4000"/>
              <a:t>werkboek </a:t>
            </a:r>
            <a:r>
              <a:rPr lang="nl-NL" sz="3200"/>
              <a:t>(3 en 7 </a:t>
            </a:r>
            <a:r>
              <a:rPr lang="nl-NL" sz="3200" dirty="0"/>
              <a:t>niet).</a:t>
            </a:r>
            <a:br>
              <a:rPr lang="nl-NL" sz="4000" dirty="0"/>
            </a:br>
            <a:endParaRPr lang="nl-NL" sz="4000" dirty="0"/>
          </a:p>
          <a:p>
            <a:pPr>
              <a:buFontTx/>
              <a:buChar char="-"/>
            </a:pPr>
            <a:r>
              <a:rPr lang="nl-NL" sz="4000" dirty="0"/>
              <a:t>Nakijken via </a:t>
            </a:r>
            <a:r>
              <a:rPr lang="nl-NL" sz="4000" dirty="0" err="1"/>
              <a:t>WikiWijs</a:t>
            </a:r>
            <a:r>
              <a:rPr lang="nl-NL" sz="4000" dirty="0"/>
              <a:t> met rode pen.</a:t>
            </a:r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>
              <a:buFontTx/>
              <a:buChar char="-"/>
            </a:pPr>
            <a:endParaRPr lang="nl-NL" sz="4000" dirty="0"/>
          </a:p>
          <a:p>
            <a:pPr marL="0" indent="0">
              <a:buNone/>
            </a:pPr>
            <a:br>
              <a:rPr lang="nl-NL" sz="4400" u="sng" dirty="0"/>
            </a:br>
            <a:r>
              <a:rPr lang="nl-NL" sz="3200" u="sng" dirty="0"/>
              <a:t>Belangrijke begrippen:</a:t>
            </a:r>
            <a:endParaRPr lang="nl-NL" sz="3200" dirty="0"/>
          </a:p>
          <a:p>
            <a:pPr marL="0" indent="0">
              <a:buNone/>
            </a:pPr>
            <a:r>
              <a:rPr lang="nl-NL" sz="2800" i="1" dirty="0"/>
              <a:t>Verzilting, draineren, vervuiling, bodemerosie, modderstromen</a:t>
            </a: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br>
              <a:rPr lang="nl-NL" sz="4000" dirty="0"/>
            </a:br>
            <a:endParaRPr lang="nl-NL" sz="3200" i="1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89803F5-28BC-460F-B5C8-D2376A3E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moet je doen?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E6DBA0-D872-49FD-BC45-F165ECDF8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4725" y="46255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1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3.9 Waterproblemen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0096044B-C025-40C8-B31D-231785A9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225" y="257123"/>
            <a:ext cx="8033227" cy="500448"/>
          </a:xfrm>
        </p:spPr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56851EC-7EC3-4A54-ACF2-A0333DD9CD99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4000" dirty="0"/>
              <a:t>Wat weet je nog van 3.8?</a:t>
            </a:r>
          </a:p>
        </p:txBody>
      </p:sp>
    </p:spTree>
    <p:extLst>
      <p:ext uri="{BB962C8B-B14F-4D97-AF65-F5344CB8AC3E}">
        <p14:creationId xmlns:p14="http://schemas.microsoft.com/office/powerpoint/2010/main" val="62302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E88730C3-E112-4FEE-BAB0-71A638022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3.9 Waterproblemen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A6DC22-B8DE-4B01-9E6D-97957545F23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br>
              <a:rPr lang="nl-NL" sz="3600" dirty="0"/>
            </a:br>
            <a:r>
              <a:rPr lang="nl-NL" sz="3600" dirty="0"/>
              <a:t>Leerdoelen vandaag (zie ook portfolio):</a:t>
            </a:r>
          </a:p>
          <a:p>
            <a:pPr marL="0" indent="0">
              <a:buNone/>
            </a:pPr>
            <a:endParaRPr lang="nl-NL" sz="3600" dirty="0"/>
          </a:p>
          <a:p>
            <a:r>
              <a:rPr lang="nl-NL" sz="3200" dirty="0"/>
              <a:t>Je weet wat de oorzaken zijn van watertekorten en wateroverlast in China en het Midden-Oosten.</a:t>
            </a:r>
          </a:p>
          <a:p>
            <a:r>
              <a:rPr lang="nl-NL" sz="3200" dirty="0"/>
              <a:t>Je begrijpt waardoor watertekort en wateroverlast ontstaan en hoe verzilting en bodemerosie werken.</a:t>
            </a:r>
          </a:p>
          <a:p>
            <a:r>
              <a:rPr lang="nl-NL" sz="3200" dirty="0"/>
              <a:t>Je kunt met behulp van een tekening de problemen van irrigatie herkennen.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F9212D-A71E-4E4F-A5E4-8342F064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A016228-7793-4526-A341-02BFBD09A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07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3.9 Waterproblemen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Waterproblemen Midden-Oosten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35060" y="1926219"/>
            <a:ext cx="587322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Door een droog klimaat moeten boeren irrigeren.</a:t>
            </a:r>
          </a:p>
          <a:p>
            <a:endParaRPr lang="nl-NL" sz="2800" dirty="0"/>
          </a:p>
          <a:p>
            <a:r>
              <a:rPr lang="nl-NL" sz="2800" dirty="0"/>
              <a:t>Maar:</a:t>
            </a:r>
          </a:p>
          <a:p>
            <a:pPr marL="265113" indent="-249238">
              <a:buFont typeface="Arial" panose="020B0604020202020204" pitchFamily="34" charset="0"/>
              <a:buChar char="•"/>
            </a:pPr>
            <a:r>
              <a:rPr lang="nl-NL" sz="2800" dirty="0"/>
              <a:t>irrigatiewater infiltreert in de grond</a:t>
            </a:r>
          </a:p>
          <a:p>
            <a:pPr marL="265113" indent="-249238">
              <a:buFont typeface="Arial" panose="020B0604020202020204" pitchFamily="34" charset="0"/>
              <a:buChar char="•"/>
            </a:pPr>
            <a:r>
              <a:rPr lang="nl-NL" sz="2800" dirty="0"/>
              <a:t>grondwaterspiegel stijgt en neemt zouten mee</a:t>
            </a:r>
          </a:p>
          <a:p>
            <a:pPr marL="265113" indent="-249238">
              <a:buFont typeface="Arial" panose="020B0604020202020204" pitchFamily="34" charset="0"/>
              <a:buChar char="•"/>
            </a:pPr>
            <a:r>
              <a:rPr lang="nl-NL" sz="2800" dirty="0"/>
              <a:t>water verdampt, zout blijft achter</a:t>
            </a:r>
          </a:p>
          <a:p>
            <a:pPr marL="265113" indent="-249238">
              <a:buFont typeface="Arial" panose="020B0604020202020204" pitchFamily="34" charset="0"/>
              <a:buChar char="•"/>
            </a:pPr>
            <a:r>
              <a:rPr lang="nl-NL" sz="2800" dirty="0"/>
              <a:t>akkers verdrogen</a:t>
            </a:r>
          </a:p>
          <a:p>
            <a:endParaRPr lang="nl-NL" sz="2800" dirty="0"/>
          </a:p>
          <a:p>
            <a:r>
              <a:rPr lang="nl-NL" sz="2800" dirty="0"/>
              <a:t>Dat noemen we: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sz="2800" i="1" dirty="0">
                <a:solidFill>
                  <a:srgbClr val="FF0000"/>
                </a:solidFill>
              </a:rPr>
              <a:t>verzilting</a:t>
            </a:r>
          </a:p>
          <a:p>
            <a:endParaRPr lang="nl-NL" sz="2800" dirty="0"/>
          </a:p>
          <a:p>
            <a:r>
              <a:rPr lang="nl-NL" sz="2800" dirty="0"/>
              <a:t>Wat is een oplossing hiervoor?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FF0000"/>
                </a:solidFill>
              </a:rPr>
              <a:t>draineren</a:t>
            </a:r>
            <a:endParaRPr lang="nl-NL" sz="28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Brendan\Documents\Persoonlijk\Werk\Carriere\Noordhoff Uitgevers\Thuiswerken\BNL\Auteursklus\Assets\CH03_4GT\CH03\BNL3-4GT-LB-3-HO-01_VB.jpg"/>
          <p:cNvPicPr>
            <a:picLocks noChangeAspect="1" noChangeArrowheads="1"/>
          </p:cNvPicPr>
          <p:nvPr/>
        </p:nvPicPr>
        <p:blipFill>
          <a:blip r:embed="rId2" cstate="print"/>
          <a:srcRect l="11294" r="15945"/>
          <a:stretch>
            <a:fillRect/>
          </a:stretch>
        </p:blipFill>
        <p:spPr bwMode="auto">
          <a:xfrm>
            <a:off x="6851945" y="2086800"/>
            <a:ext cx="5663725" cy="519948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22AE772-12F4-4CEE-B769-D784CA3D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3" name="Picture 2" descr="Drainagebuis pvc, kokosvezel 1000 mµ omhulling, 60 mm, l = maximaal 150 m ">
            <a:extLst>
              <a:ext uri="{FF2B5EF4-FFF2-40B4-BE49-F238E27FC236}">
                <a16:creationId xmlns:a16="http://schemas.microsoft.com/office/drawing/2014/main" id="{82DF7542-489A-4E11-AE3A-9DA8F651A4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2" b="15802"/>
          <a:stretch/>
        </p:blipFill>
        <p:spPr bwMode="auto">
          <a:xfrm rot="20825221">
            <a:off x="7004620" y="5348968"/>
            <a:ext cx="5358375" cy="361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3.9 Waterproblemen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Waterproblemen Midden-Oosten 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237475" y="2024302"/>
            <a:ext cx="1165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Welke andere waterproblemen zijn er in het Midden-Oosten?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i="1" dirty="0"/>
              <a:t>Heel veel verdamping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i="1" dirty="0"/>
              <a:t>wadi’s brengen verdrinkingsgevaar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i="1" dirty="0"/>
              <a:t>vervuiling door industrie en landbouw</a:t>
            </a:r>
          </a:p>
        </p:txBody>
      </p:sp>
      <p:pic>
        <p:nvPicPr>
          <p:cNvPr id="2050" name="Picture 2" descr="C:\Users\Brendan\Documents\Persoonlijk\Werk\Carriere\Noordhoff Uitgevers\Thuiswerken\BNL\Auteursklus\Assets\CH03_4GT\CH03\BNL3-4GT-LB-3-01-06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173" y="4415527"/>
            <a:ext cx="6454349" cy="430121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Brendan\Documents\Persoonlijk\Werk\Carriere\Noordhoff Uitgevers\Thuiswerken\BNL\Auteursklus\Assets\CH03_4GT\CH03\BNL3-4GT-LB-3-EX-43_VB.jpg"/>
          <p:cNvPicPr>
            <a:picLocks noChangeAspect="1" noChangeArrowheads="1"/>
          </p:cNvPicPr>
          <p:nvPr/>
        </p:nvPicPr>
        <p:blipFill>
          <a:blip r:embed="rId3" cstate="print"/>
          <a:srcRect t="19035" b="15863"/>
          <a:stretch>
            <a:fillRect/>
          </a:stretch>
        </p:blipFill>
        <p:spPr bwMode="auto">
          <a:xfrm>
            <a:off x="7582400" y="4415527"/>
            <a:ext cx="4732345" cy="430121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2A50F3F-52F3-4C1B-8683-933A33135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3.9 Waterproblemen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wat herhaling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AE7285-C6CD-46A0-8985-E183CF9CC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8" name="Picture 2" descr="https://encrypted-tbn1.gstatic.com/images?q=tbn:ANd9GcTJzHIGYNlIek-TwN7zFCge0v-wne4fD6HNc_Y_nxsvzDU2g_a4">
            <a:extLst>
              <a:ext uri="{FF2B5EF4-FFF2-40B4-BE49-F238E27FC236}">
                <a16:creationId xmlns:a16="http://schemas.microsoft.com/office/drawing/2014/main" id="{C4C6AB91-89A0-451F-BD53-541DD51DB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9" y="2715029"/>
            <a:ext cx="12310361" cy="700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EA741AF-F418-480B-824F-1EC3B44E6B40}"/>
              </a:ext>
            </a:extLst>
          </p:cNvPr>
          <p:cNvSpPr txBox="1"/>
          <p:nvPr/>
        </p:nvSpPr>
        <p:spPr>
          <a:xfrm>
            <a:off x="883365" y="1809270"/>
            <a:ext cx="1129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/>
              <a:t>Wat is erosie en sedimentatie ook alweer?</a:t>
            </a:r>
          </a:p>
        </p:txBody>
      </p:sp>
    </p:spTree>
    <p:extLst>
      <p:ext uri="{BB962C8B-B14F-4D97-AF65-F5344CB8AC3E}">
        <p14:creationId xmlns:p14="http://schemas.microsoft.com/office/powerpoint/2010/main" val="510209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3.9 Waterproblemen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Waterproblemen China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77400" y="2131800"/>
            <a:ext cx="5490674" cy="691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China ontstaat door boskap </a:t>
            </a:r>
            <a:r>
              <a:rPr lang="nl-NL" sz="2800" dirty="0">
                <a:solidFill>
                  <a:srgbClr val="FF0000"/>
                </a:solidFill>
              </a:rPr>
              <a:t>bodemerosie</a:t>
            </a:r>
            <a:r>
              <a:rPr lang="nl-NL" sz="2800" dirty="0"/>
              <a:t>.</a:t>
            </a:r>
          </a:p>
          <a:p>
            <a:r>
              <a:rPr lang="nl-NL" sz="2800" dirty="0"/>
              <a:t> </a:t>
            </a:r>
            <a:br>
              <a:rPr lang="nl-NL" sz="2800" dirty="0"/>
            </a:br>
            <a:r>
              <a:rPr lang="nl-NL" sz="2800" dirty="0"/>
              <a:t>Welk risico is er daardoor bij heftige neerslag op hellingen?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FF0000"/>
                </a:solidFill>
              </a:rPr>
              <a:t>modderstromen</a:t>
            </a:r>
            <a:br>
              <a:rPr lang="nl-NL" sz="2800" dirty="0"/>
            </a:br>
            <a:endParaRPr lang="nl-NL" sz="2800" dirty="0"/>
          </a:p>
          <a:p>
            <a:r>
              <a:rPr lang="nl-NL" sz="2800" dirty="0"/>
              <a:t>Welk risico is er als er weinig ruimte voor de rivier is bij een piekafvoer?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sz="2800" i="1" dirty="0"/>
              <a:t>Dijkdoorbraken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endParaRPr lang="nl-NL" sz="2800" i="1" dirty="0"/>
          </a:p>
          <a:p>
            <a:r>
              <a:rPr lang="nl-NL" sz="2800" dirty="0"/>
              <a:t>Oplossing voor bodemerosie?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i="1" dirty="0"/>
              <a:t>Herbebossing</a:t>
            </a:r>
          </a:p>
          <a:p>
            <a:endParaRPr lang="nl-NL" i="1" dirty="0"/>
          </a:p>
          <a:p>
            <a:endParaRPr lang="nl-NL" i="1" dirty="0"/>
          </a:p>
        </p:txBody>
      </p:sp>
      <p:pic>
        <p:nvPicPr>
          <p:cNvPr id="3074" name="Picture 2" descr="C:\Users\Brendan\Documents\Persoonlijk\Werk\Carriere\Noordhoff Uitgevers\Thuiswerken\BNL\Auteursklus\Assets\CH03_4GT\CH03\BNL3-4GT-LB-3-09-36_V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9121" y="5918392"/>
            <a:ext cx="5908279" cy="332340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BAE7285-C6CD-46A0-8985-E183CF9CC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pic>
        <p:nvPicPr>
          <p:cNvPr id="2050" name="Picture 2" descr="Afbeeldingsresultaat voor modderstroom">
            <a:extLst>
              <a:ext uri="{FF2B5EF4-FFF2-40B4-BE49-F238E27FC236}">
                <a16:creationId xmlns:a16="http://schemas.microsoft.com/office/drawing/2014/main" id="{BDDB7B9A-1C1F-48B1-AB7B-167D231A7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12" y="1905819"/>
            <a:ext cx="5937580" cy="39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wageningenur.nl/upload_mm/b/0/a/5f052a77-21f3-4521-b2af-586ac65249d2_shutterstock_78713056_regenwoud_ontbossing_herbebossing_thailand_LR_490x330.jpg">
            <a:extLst>
              <a:ext uri="{FF2B5EF4-FFF2-40B4-BE49-F238E27FC236}">
                <a16:creationId xmlns:a16="http://schemas.microsoft.com/office/drawing/2014/main" id="{63EEFD9A-8932-4F22-B254-183733204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074" y="1834704"/>
            <a:ext cx="6063658" cy="408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Water &gt; 3.9 Waterproblemen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Waterproblemen China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80048" y="1876771"/>
            <a:ext cx="116543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Droogte in het noorden door klimaatverandering: verwoestijning.</a:t>
            </a:r>
          </a:p>
          <a:p>
            <a:r>
              <a:rPr lang="nl-NL" sz="2800" dirty="0"/>
              <a:t>Boeren worden steeds meer afhankelijk van fossiel water.</a:t>
            </a:r>
          </a:p>
          <a:p>
            <a:r>
              <a:rPr lang="nl-NL" sz="2800" dirty="0"/>
              <a:t>Waaruit komt dat fossiel water?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nl-NL" sz="2800" i="1" dirty="0" err="1"/>
              <a:t>aquifers</a:t>
            </a:r>
            <a:endParaRPr lang="nl-NL" sz="2800" i="1" dirty="0"/>
          </a:p>
          <a:p>
            <a:endParaRPr lang="nl-NL" sz="2800" dirty="0"/>
          </a:p>
          <a:p>
            <a:r>
              <a:rPr lang="nl-NL" sz="2800" dirty="0"/>
              <a:t>Het grondwater is soms gezakt tot 100 m diep </a:t>
            </a:r>
            <a:r>
              <a:rPr lang="nl-NL" sz="2800" dirty="0">
                <a:sym typeface="Wingdings" panose="05000000000000000000" pitchFamily="2" charset="2"/>
              </a:rPr>
              <a:t> probleem voor boeren</a:t>
            </a:r>
            <a:endParaRPr lang="nl-NL" sz="2800" i="1" dirty="0"/>
          </a:p>
        </p:txBody>
      </p:sp>
      <p:pic>
        <p:nvPicPr>
          <p:cNvPr id="4098" name="Picture 2" descr="C:\Users\Brendan\Documents\Persoonlijk\Werk\Carriere\Noordhoff Uitgevers\Thuiswerken\BNL\Auteursklus\Assets\CH03_4GT\CH03\BNL3-4GT-LB-3-09-37_VB.jpg"/>
          <p:cNvPicPr>
            <a:picLocks noChangeAspect="1" noChangeArrowheads="1"/>
          </p:cNvPicPr>
          <p:nvPr/>
        </p:nvPicPr>
        <p:blipFill rotWithShape="1">
          <a:blip r:embed="rId2" cstate="print"/>
          <a:srcRect t="43966"/>
          <a:stretch/>
        </p:blipFill>
        <p:spPr bwMode="auto">
          <a:xfrm>
            <a:off x="697975" y="5221855"/>
            <a:ext cx="11608849" cy="433494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B156B25-1C87-4CAD-B24D-AA59AAD22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Water &gt; 3.9 Waterproblemen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400" y="27472"/>
            <a:ext cx="4410075" cy="990600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73" y="234964"/>
            <a:ext cx="8168227" cy="591836"/>
          </a:xfrm>
        </p:spPr>
        <p:txBody>
          <a:bodyPr/>
          <a:lstStyle/>
          <a:p>
            <a:r>
              <a:rPr lang="nl-NL" dirty="0"/>
              <a:t>Verschillen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54173" y="1951800"/>
            <a:ext cx="11637963" cy="7016751"/>
          </a:xfrm>
        </p:spPr>
        <p:txBody>
          <a:bodyPr/>
          <a:lstStyle/>
          <a:p>
            <a:r>
              <a:rPr lang="nl-NL" sz="3600" dirty="0"/>
              <a:t>Midden-Oosten: 14 landen / China: 1</a:t>
            </a:r>
            <a:br>
              <a:rPr lang="nl-NL" sz="3600" dirty="0"/>
            </a:br>
            <a:endParaRPr lang="nl-NL" sz="3600" dirty="0">
              <a:sym typeface="Wingdings" panose="05000000000000000000" pitchFamily="2" charset="2"/>
            </a:endParaRPr>
          </a:p>
          <a:p>
            <a:r>
              <a:rPr lang="nl-NL" sz="3600" dirty="0">
                <a:sym typeface="Wingdings" panose="05000000000000000000" pitchFamily="2" charset="2"/>
              </a:rPr>
              <a:t>Midden-Oosten: kleinere rivieren</a:t>
            </a:r>
          </a:p>
          <a:p>
            <a:endParaRPr lang="nl-NL" sz="3600" dirty="0">
              <a:sym typeface="Wingdings" panose="05000000000000000000" pitchFamily="2" charset="2"/>
            </a:endParaRPr>
          </a:p>
          <a:p>
            <a:r>
              <a:rPr lang="nl-NL" sz="3600" dirty="0">
                <a:sym typeface="Wingdings" panose="05000000000000000000" pitchFamily="2" charset="2"/>
              </a:rPr>
              <a:t>Midden-Oosten: minder goed bevaarbaar</a:t>
            </a:r>
            <a:br>
              <a:rPr lang="nl-NL" sz="3600" dirty="0">
                <a:sym typeface="Wingdings" panose="05000000000000000000" pitchFamily="2" charset="2"/>
              </a:rPr>
            </a:br>
            <a:endParaRPr lang="nl-NL" sz="3600" dirty="0">
              <a:sym typeface="Wingdings" panose="05000000000000000000" pitchFamily="2" charset="2"/>
            </a:endParaRPr>
          </a:p>
          <a:p>
            <a:r>
              <a:rPr lang="nl-NL" sz="3600" dirty="0">
                <a:sym typeface="Wingdings" panose="05000000000000000000" pitchFamily="2" charset="2"/>
              </a:rPr>
              <a:t>Midden-Oosten: droger en meer verdamping</a:t>
            </a:r>
            <a:br>
              <a:rPr lang="nl-NL" sz="3600" dirty="0">
                <a:sym typeface="Wingdings" panose="05000000000000000000" pitchFamily="2" charset="2"/>
              </a:rPr>
            </a:br>
            <a:endParaRPr lang="nl-NL" sz="3600" dirty="0">
              <a:sym typeface="Wingdings" panose="05000000000000000000" pitchFamily="2" charset="2"/>
            </a:endParaRPr>
          </a:p>
          <a:p>
            <a:r>
              <a:rPr lang="nl-NL" sz="3600" dirty="0">
                <a:sym typeface="Wingdings" panose="05000000000000000000" pitchFamily="2" charset="2"/>
              </a:rPr>
              <a:t>Midden-Oosten: nauwelijks overstromingen</a:t>
            </a:r>
            <a:br>
              <a:rPr lang="nl-NL" sz="3600" dirty="0">
                <a:sym typeface="Wingdings" panose="05000000000000000000" pitchFamily="2" charset="2"/>
              </a:rPr>
            </a:br>
            <a:endParaRPr lang="nl-NL" sz="3600" dirty="0">
              <a:sym typeface="Wingdings" panose="05000000000000000000" pitchFamily="2" charset="2"/>
            </a:endParaRPr>
          </a:p>
          <a:p>
            <a:r>
              <a:rPr lang="nl-NL" sz="3600" dirty="0">
                <a:sym typeface="Wingdings" panose="05000000000000000000" pitchFamily="2" charset="2"/>
              </a:rPr>
              <a:t>Midden-Oosten: minder stuwdammen, maar mee</a:t>
            </a:r>
          </a:p>
          <a:p>
            <a:pPr marL="0" indent="0">
              <a:buNone/>
            </a:pPr>
            <a:r>
              <a:rPr lang="nl-NL" sz="3600" dirty="0">
                <a:sym typeface="Wingdings" panose="05000000000000000000" pitchFamily="2" charset="2"/>
              </a:rPr>
              <a:t>  invloed op het debiet in de benedenloop</a:t>
            </a:r>
            <a:br>
              <a:rPr lang="nl-NL" sz="3600" dirty="0">
                <a:sym typeface="Wingdings" panose="05000000000000000000" pitchFamily="2" charset="2"/>
              </a:rPr>
            </a:br>
            <a:endParaRPr lang="nl-NL" sz="3600" dirty="0">
              <a:sym typeface="Wingdings" panose="05000000000000000000" pitchFamily="2" charset="2"/>
            </a:endParaRPr>
          </a:p>
          <a:p>
            <a:r>
              <a:rPr lang="nl-NL" sz="3600" dirty="0">
                <a:sym typeface="Wingdings" panose="05000000000000000000" pitchFamily="2" charset="2"/>
              </a:rPr>
              <a:t>Midden-Oosten: meer verzilting</a:t>
            </a:r>
            <a:br>
              <a:rPr lang="nl-NL" sz="3600" dirty="0">
                <a:sym typeface="Wingdings" panose="05000000000000000000" pitchFamily="2" charset="2"/>
              </a:rPr>
            </a:br>
            <a:endParaRPr lang="nl-NL" sz="3600" dirty="0">
              <a:sym typeface="Wingdings" panose="05000000000000000000" pitchFamily="2" charset="2"/>
            </a:endParaRPr>
          </a:p>
          <a:p>
            <a:r>
              <a:rPr lang="nl-NL" sz="3600" dirty="0">
                <a:sym typeface="Wingdings" panose="05000000000000000000" pitchFamily="2" charset="2"/>
              </a:rPr>
              <a:t>Midden-Oosten: minder vervuiling</a:t>
            </a:r>
            <a:br>
              <a:rPr lang="nl-NL" sz="3600" dirty="0">
                <a:sym typeface="Wingdings" panose="05000000000000000000" pitchFamily="2" charset="2"/>
              </a:rPr>
            </a:br>
            <a:endParaRPr lang="nl-NL" sz="3600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51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36296C7622458BA6EB9983F80420" ma:contentTypeVersion="10" ma:contentTypeDescription="Een nieuw document maken." ma:contentTypeScope="" ma:versionID="8a592616ac6430ca056c277e2062dec3">
  <xsd:schema xmlns:xsd="http://www.w3.org/2001/XMLSchema" xmlns:xs="http://www.w3.org/2001/XMLSchema" xmlns:p="http://schemas.microsoft.com/office/2006/metadata/properties" xmlns:ns2="265e490f-42c1-4584-9a55-d9e61dc9d5d6" targetNamespace="http://schemas.microsoft.com/office/2006/metadata/properties" ma:root="true" ma:fieldsID="e0ee21836795d20ea06862957b67b33b" ns2:_="">
    <xsd:import namespace="265e490f-42c1-4584-9a55-d9e61dc9d5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e490f-42c1-4584-9a55-d9e61dc9d5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26E486-24D9-49F9-9A48-060433AC40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e490f-42c1-4584-9a55-d9e61dc9d5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4BA1C4-9C0F-4F83-A9EB-245F1B561D7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B28F8A-C2FE-4A3B-A3F3-D7BFB14758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2181</TotalTime>
  <Words>387</Words>
  <Application>Microsoft Office PowerPoint</Application>
  <PresentationFormat>Aangepast</PresentationFormat>
  <Paragraphs>84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Kantoorthema</vt:lpstr>
      <vt:lpstr>1_Kantoorthema</vt:lpstr>
      <vt:lpstr>2_Kantoorthema</vt:lpstr>
      <vt:lpstr>PowerPoint-presentatie</vt:lpstr>
      <vt:lpstr>Leerdoelen</vt:lpstr>
      <vt:lpstr>Leerdoelen</vt:lpstr>
      <vt:lpstr>Waterproblemen Midden-Oosten</vt:lpstr>
      <vt:lpstr>Waterproblemen Midden-Oosten </vt:lpstr>
      <vt:lpstr>Even wat herhaling</vt:lpstr>
      <vt:lpstr>Waterproblemen China</vt:lpstr>
      <vt:lpstr>Waterproblemen China </vt:lpstr>
      <vt:lpstr>Verschillen</vt:lpstr>
      <vt:lpstr>Examenvraag</vt:lpstr>
      <vt:lpstr>Wat moet je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Loeffen, RGW (Ruud)</cp:lastModifiedBy>
  <cp:revision>136</cp:revision>
  <cp:lastPrinted>2017-02-23T12:19:06Z</cp:lastPrinted>
  <dcterms:created xsi:type="dcterms:W3CDTF">2016-06-21T09:44:17Z</dcterms:created>
  <dcterms:modified xsi:type="dcterms:W3CDTF">2021-03-25T12:18:36Z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0x010100C53E36296C7622458BA6EB9983F80420</vt:lpwstr>
  </property>
</Properties>
</file>